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Montserrat Alternates Light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Montserrat Alternates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  <p:embeddedFont>
      <p:font typeface="Montserrat Alternates ExtraBold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Alternates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Alternates-boldItalic.fntdata"/><Relationship Id="rId41" Type="http://schemas.openxmlformats.org/officeDocument/2006/relationships/font" Target="fonts/MontserratAlternates-italic.fntdata"/><Relationship Id="rId22" Type="http://schemas.openxmlformats.org/officeDocument/2006/relationships/slide" Target="slides/slide18.xml"/><Relationship Id="rId44" Type="http://schemas.openxmlformats.org/officeDocument/2006/relationships/font" Target="fonts/MontserratExtra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ExtraBold-bold.fntdata"/><Relationship Id="rId24" Type="http://schemas.openxmlformats.org/officeDocument/2006/relationships/font" Target="fonts/MontserratSemiBold-bold.fntdata"/><Relationship Id="rId46" Type="http://schemas.openxmlformats.org/officeDocument/2006/relationships/font" Target="fonts/MontserratAlternatesExtraBold-boldItalic.fntdata"/><Relationship Id="rId23" Type="http://schemas.openxmlformats.org/officeDocument/2006/relationships/font" Target="fonts/MontserratSemiBold-regular.fntdata"/><Relationship Id="rId45" Type="http://schemas.openxmlformats.org/officeDocument/2006/relationships/font" Target="fonts/MontserratAlternates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MontserratAlternatesLight-bold.fntdata"/><Relationship Id="rId27" Type="http://schemas.openxmlformats.org/officeDocument/2006/relationships/font" Target="fonts/MontserratAlternates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Alternates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MontserratAlternates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Alternates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c12bbecb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c12bbecb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c12bbecb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c12bbecb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c12bbecb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c12bbecb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12bbecbb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12bbecb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12bbecbb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12bbecbb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12bbecbb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12bbecbb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3020327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c3020327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3020327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302032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c12bbecb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c12bbecb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c12bbecb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c12bbecb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2cab6e55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2cab6e55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c12bbec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c12bbec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c302032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c302032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c302032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c302032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c12bbecb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c12bbecb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c12bbecb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c12bbecb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c12bbecb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c12bbecb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09512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561088" y="-327229"/>
            <a:ext cx="4892424" cy="5406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 ExtraBold"/>
              <a:buNone/>
              <a:defRPr b="0" sz="3000">
                <a:solidFill>
                  <a:srgbClr val="F3F3F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959971" y="118698"/>
            <a:ext cx="5918748" cy="654029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2028150" y="1598125"/>
            <a:ext cx="50877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2443500" y="2840075"/>
            <a:ext cx="4257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8" name="Google Shape;48;p11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7024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024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35986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35986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idx="4" type="title"/>
          </p:nvPr>
        </p:nvSpPr>
        <p:spPr>
          <a:xfrm>
            <a:off x="6494850" y="1773225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6494850" y="207030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" name="Google Shape;58;p13"/>
          <p:cNvSpPr txBox="1"/>
          <p:nvPr>
            <p:ph idx="6" type="title"/>
          </p:nvPr>
        </p:nvSpPr>
        <p:spPr>
          <a:xfrm>
            <a:off x="5039900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3"/>
          <p:cNvSpPr txBox="1"/>
          <p:nvPr>
            <p:ph idx="7" type="subTitle"/>
          </p:nvPr>
        </p:nvSpPr>
        <p:spPr>
          <a:xfrm>
            <a:off x="5039888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3"/>
          <p:cNvSpPr txBox="1"/>
          <p:nvPr>
            <p:ph idx="8" type="title"/>
          </p:nvPr>
        </p:nvSpPr>
        <p:spPr>
          <a:xfrm>
            <a:off x="2157425" y="3501280"/>
            <a:ext cx="19467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" name="Google Shape;61;p13"/>
          <p:cNvSpPr txBox="1"/>
          <p:nvPr>
            <p:ph idx="9" type="subTitle"/>
          </p:nvPr>
        </p:nvSpPr>
        <p:spPr>
          <a:xfrm>
            <a:off x="2157413" y="3798230"/>
            <a:ext cx="19467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13" type="title"/>
          </p:nvPr>
        </p:nvSpPr>
        <p:spPr>
          <a:xfrm>
            <a:off x="11394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14" type="title"/>
          </p:nvPr>
        </p:nvSpPr>
        <p:spPr>
          <a:xfrm>
            <a:off x="40356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15" type="title"/>
          </p:nvPr>
        </p:nvSpPr>
        <p:spPr>
          <a:xfrm>
            <a:off x="6931800" y="128332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16" type="title"/>
          </p:nvPr>
        </p:nvSpPr>
        <p:spPr>
          <a:xfrm>
            <a:off x="5476850" y="3007778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hasCustomPrompt="1" idx="17" type="title"/>
          </p:nvPr>
        </p:nvSpPr>
        <p:spPr>
          <a:xfrm>
            <a:off x="2594375" y="3015515"/>
            <a:ext cx="1072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2400"/>
              <a:buNone/>
              <a:defRPr sz="2400">
                <a:solidFill>
                  <a:srgbClr val="06BAD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AND_BODY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" name="Google Shape;70;p14"/>
          <p:cNvSpPr txBox="1"/>
          <p:nvPr>
            <p:ph idx="2" type="title"/>
          </p:nvPr>
        </p:nvSpPr>
        <p:spPr>
          <a:xfrm>
            <a:off x="809939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809925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4"/>
          <p:cNvSpPr txBox="1"/>
          <p:nvPr>
            <p:ph idx="3" type="title"/>
          </p:nvPr>
        </p:nvSpPr>
        <p:spPr>
          <a:xfrm>
            <a:off x="346350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4" type="subTitle"/>
          </p:nvPr>
        </p:nvSpPr>
        <p:spPr>
          <a:xfrm>
            <a:off x="346348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4"/>
          <p:cNvSpPr txBox="1"/>
          <p:nvPr>
            <p:ph idx="5" type="title"/>
          </p:nvPr>
        </p:nvSpPr>
        <p:spPr>
          <a:xfrm>
            <a:off x="6117052" y="3104050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6" type="subTitle"/>
          </p:nvPr>
        </p:nvSpPr>
        <p:spPr>
          <a:xfrm>
            <a:off x="6117038" y="3477200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008350" y="12765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008350" y="2110500"/>
            <a:ext cx="2808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79" name="Google Shape;7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47114" y="1532427"/>
            <a:ext cx="6751897" cy="224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42010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82" name="Google Shape;82;p16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1365984">
            <a:off x="-1511771" y="-174252"/>
            <a:ext cx="5918748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SECTION_TITLE_AND_DESCRIPTION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5099425" y="1767050"/>
            <a:ext cx="3273600" cy="25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4577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18"/>
          <p:cNvSpPr txBox="1"/>
          <p:nvPr>
            <p:ph idx="2" type="title"/>
          </p:nvPr>
        </p:nvSpPr>
        <p:spPr>
          <a:xfrm>
            <a:off x="905723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905713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3" type="title"/>
          </p:nvPr>
        </p:nvSpPr>
        <p:spPr>
          <a:xfrm>
            <a:off x="2817510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4" type="subTitle"/>
          </p:nvPr>
        </p:nvSpPr>
        <p:spPr>
          <a:xfrm>
            <a:off x="2817500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5" type="title"/>
          </p:nvPr>
        </p:nvSpPr>
        <p:spPr>
          <a:xfrm>
            <a:off x="4729288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6" type="subTitle"/>
          </p:nvPr>
        </p:nvSpPr>
        <p:spPr>
          <a:xfrm>
            <a:off x="4729278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7" type="title"/>
          </p:nvPr>
        </p:nvSpPr>
        <p:spPr>
          <a:xfrm>
            <a:off x="6641075" y="3146925"/>
            <a:ext cx="1597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8" type="subTitle"/>
          </p:nvPr>
        </p:nvSpPr>
        <p:spPr>
          <a:xfrm>
            <a:off x="6641065" y="3520075"/>
            <a:ext cx="1597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title"/>
          </p:nvPr>
        </p:nvSpPr>
        <p:spPr>
          <a:xfrm>
            <a:off x="1426194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1426175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title"/>
          </p:nvPr>
        </p:nvSpPr>
        <p:spPr>
          <a:xfrm>
            <a:off x="5289622" y="2418250"/>
            <a:ext cx="24282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Font typeface="Montserrat Alternates ExtraBold"/>
              <a:buNone/>
              <a:defRPr sz="1600">
                <a:solidFill>
                  <a:srgbClr val="06BAD6"/>
                </a:solidFill>
                <a:latin typeface="Montserrat Alternates ExtraBold"/>
                <a:ea typeface="Montserrat Alternates ExtraBold"/>
                <a:cs typeface="Montserrat Alternates ExtraBold"/>
                <a:sym typeface="Montserrat Alternate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4" type="subTitle"/>
          </p:nvPr>
        </p:nvSpPr>
        <p:spPr>
          <a:xfrm>
            <a:off x="5289601" y="2791400"/>
            <a:ext cx="24282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Alternates Light"/>
              <a:buNone/>
              <a:defRPr sz="14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Alternates Light"/>
              <a:buNone/>
              <a:defRPr sz="2100">
                <a:latin typeface="Montserrat Alternates Light"/>
                <a:ea typeface="Montserrat Alternates Light"/>
                <a:cs typeface="Montserrat Alternates Light"/>
                <a:sym typeface="Montserrat Alternate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">
  <p:cSld name="TITLE_AND_BODY_1_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5188625" y="2150850"/>
            <a:ext cx="3156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188625" y="919425"/>
            <a:ext cx="2445000" cy="11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188625" y="3194925"/>
            <a:ext cx="315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2128400" y="3131396"/>
            <a:ext cx="2241900" cy="14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07" name="Google Shape;10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99995">
            <a:off x="-2368482" y="1910826"/>
            <a:ext cx="6751897" cy="22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-392975"/>
            <a:ext cx="9397469" cy="32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title"/>
          </p:nvPr>
        </p:nvSpPr>
        <p:spPr>
          <a:xfrm>
            <a:off x="809952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809938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2"/>
          <p:cNvSpPr txBox="1"/>
          <p:nvPr>
            <p:ph idx="3" type="title"/>
          </p:nvPr>
        </p:nvSpPr>
        <p:spPr>
          <a:xfrm>
            <a:off x="346351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4" type="subTitle"/>
          </p:nvPr>
        </p:nvSpPr>
        <p:spPr>
          <a:xfrm>
            <a:off x="346350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22"/>
          <p:cNvSpPr txBox="1"/>
          <p:nvPr>
            <p:ph idx="5" type="title"/>
          </p:nvPr>
        </p:nvSpPr>
        <p:spPr>
          <a:xfrm>
            <a:off x="6117064" y="1559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6" type="subTitle"/>
          </p:nvPr>
        </p:nvSpPr>
        <p:spPr>
          <a:xfrm>
            <a:off x="6117050" y="1932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>
            <p:ph idx="7" type="title"/>
          </p:nvPr>
        </p:nvSpPr>
        <p:spPr>
          <a:xfrm>
            <a:off x="809939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8" type="subTitle"/>
          </p:nvPr>
        </p:nvSpPr>
        <p:spPr>
          <a:xfrm>
            <a:off x="809925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0" name="Google Shape;120;p22"/>
          <p:cNvSpPr txBox="1"/>
          <p:nvPr>
            <p:ph idx="9" type="title"/>
          </p:nvPr>
        </p:nvSpPr>
        <p:spPr>
          <a:xfrm>
            <a:off x="346350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13" type="subTitle"/>
          </p:nvPr>
        </p:nvSpPr>
        <p:spPr>
          <a:xfrm>
            <a:off x="346348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2"/>
          <p:cNvSpPr txBox="1"/>
          <p:nvPr>
            <p:ph idx="14" type="title"/>
          </p:nvPr>
        </p:nvSpPr>
        <p:spPr>
          <a:xfrm>
            <a:off x="6117052" y="3207225"/>
            <a:ext cx="22170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15" type="subTitle"/>
          </p:nvPr>
        </p:nvSpPr>
        <p:spPr>
          <a:xfrm>
            <a:off x="6117038" y="3580375"/>
            <a:ext cx="2217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2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">
            <a:off x="3" y="3019082"/>
            <a:ext cx="9533454" cy="31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type="title"/>
          </p:nvPr>
        </p:nvSpPr>
        <p:spPr>
          <a:xfrm>
            <a:off x="5341800" y="378225"/>
            <a:ext cx="3258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3"/>
          <p:cNvSpPr txBox="1"/>
          <p:nvPr>
            <p:ph idx="2" type="title"/>
          </p:nvPr>
        </p:nvSpPr>
        <p:spPr>
          <a:xfrm>
            <a:off x="1671086" y="1231700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1671064" y="1604850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23"/>
          <p:cNvSpPr txBox="1"/>
          <p:nvPr>
            <p:ph idx="3" type="title"/>
          </p:nvPr>
        </p:nvSpPr>
        <p:spPr>
          <a:xfrm>
            <a:off x="4667036" y="2547925"/>
            <a:ext cx="2805900" cy="3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1600"/>
              <a:buNone/>
              <a:defRPr sz="1600">
                <a:solidFill>
                  <a:srgbClr val="06BAD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6BAD6"/>
              </a:buClr>
              <a:buSzPts val="4200"/>
              <a:buNone/>
              <a:defRPr sz="4200">
                <a:solidFill>
                  <a:srgbClr val="06BAD6"/>
                </a:solidFill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4" type="subTitle"/>
          </p:nvPr>
        </p:nvSpPr>
        <p:spPr>
          <a:xfrm>
            <a:off x="4667014" y="2921075"/>
            <a:ext cx="2805900" cy="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672" y="-827887"/>
            <a:ext cx="6153101" cy="67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5150300" y="694050"/>
            <a:ext cx="3156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5150300" y="1535850"/>
            <a:ext cx="3156600" cy="11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/>
        </p:nvSpPr>
        <p:spPr>
          <a:xfrm>
            <a:off x="5150300" y="3218125"/>
            <a:ext cx="3192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42010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7199997">
            <a:off x="4531704" y="539794"/>
            <a:ext cx="5918750" cy="65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86700" y="1000075"/>
            <a:ext cx="7392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indent="-307975" lvl="1" marL="91440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indent="-307975" lvl="2" marL="137160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indent="-307975" lvl="3" marL="182880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indent="-307975" lvl="4" marL="228600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indent="-307975" lvl="5" marL="274320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indent="-307975" lvl="6" marL="320040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indent="-307975" lvl="7" marL="365760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indent="-307975" lvl="8" marL="411480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" type="body"/>
          </p:nvPr>
        </p:nvSpPr>
        <p:spPr>
          <a:xfrm>
            <a:off x="775144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03956" y="1313000"/>
            <a:ext cx="3564900" cy="32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201075" y="378225"/>
            <a:ext cx="4398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8214" t="0"/>
          <a:stretch/>
        </p:blipFill>
        <p:spPr>
          <a:xfrm>
            <a:off x="658750" y="-1397100"/>
            <a:ext cx="7826501" cy="743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2629450" y="378225"/>
            <a:ext cx="59703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3192424" y="1047350"/>
            <a:ext cx="12336426" cy="40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5223175" y="12765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223175" y="2110500"/>
            <a:ext cx="2808000" cy="19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690450" y="450150"/>
            <a:ext cx="42042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-3651880">
            <a:off x="-1772274" y="-44184"/>
            <a:ext cx="5918752" cy="65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098925" y="531350"/>
            <a:ext cx="32736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SemiBold"/>
              <a:buNone/>
              <a:defRPr sz="21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098925" y="1895625"/>
            <a:ext cx="3273600" cy="25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34577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457775" y="378225"/>
            <a:ext cx="51420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43" name="Google Shape;43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2801493"/>
            <a:ext cx="9144003" cy="303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Alternates"/>
              <a:buNone/>
              <a:defRPr b="1" sz="2800">
                <a:solidFill>
                  <a:schemeClr val="accent1"/>
                </a:solidFill>
                <a:latin typeface="Montserrat Alternates"/>
                <a:ea typeface="Montserrat Alternates"/>
                <a:cs typeface="Montserrat Alternates"/>
                <a:sym typeface="Montserrat Alternat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video.cs50.io/BB1dHgh9m_M?start=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s50.harvard.edu/college/2020/fall/labs/10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video.cs50.io/NqMoLYVOFQQ?start=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pen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CS50 Final Section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Light"/>
                <a:ea typeface="Montserrat Light"/>
                <a:cs typeface="Montserrat Light"/>
                <a:sym typeface="Montserrat Light"/>
              </a:rPr>
              <a:t>Ethics, Final Project, and Future Steps</a:t>
            </a:r>
            <a:endParaRPr sz="2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2743050" y="2888250"/>
            <a:ext cx="365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Albert Zhu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Tips</a:t>
            </a:r>
            <a:endParaRPr/>
          </a:p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686700" y="1000075"/>
            <a:ext cx="7392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/>
              <a:t>Start from the basics. </a:t>
            </a:r>
            <a:endParaRPr b="1" sz="30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/>
              <a:t>Then build up if you have time.</a:t>
            </a:r>
            <a:endParaRPr b="1" sz="30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Tips</a:t>
            </a:r>
            <a:endParaRPr/>
          </a:p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197500" y="1026525"/>
            <a:ext cx="32931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/>
              <a:t>How it started</a:t>
            </a:r>
            <a:endParaRPr b="1" sz="3050"/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4805800" y="1026525"/>
            <a:ext cx="32931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50"/>
              <a:t>How it’s going</a:t>
            </a:r>
            <a:endParaRPr b="1" sz="3050"/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24678" l="34614" r="8115" t="61440"/>
          <a:stretch/>
        </p:blipFill>
        <p:spPr>
          <a:xfrm>
            <a:off x="4805801" y="1687750"/>
            <a:ext cx="3365626" cy="167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/>
          <p:cNvPicPr preferRelativeResize="0"/>
          <p:nvPr/>
        </p:nvPicPr>
        <p:blipFill rotWithShape="1">
          <a:blip r:embed="rId4">
            <a:alphaModFix/>
          </a:blip>
          <a:srcRect b="15428" l="15772" r="20268" t="28017"/>
          <a:stretch/>
        </p:blipFill>
        <p:spPr>
          <a:xfrm>
            <a:off x="555325" y="1613150"/>
            <a:ext cx="1887196" cy="343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7"/>
          <p:cNvPicPr preferRelativeResize="0"/>
          <p:nvPr/>
        </p:nvPicPr>
        <p:blipFill rotWithShape="1">
          <a:blip r:embed="rId5">
            <a:alphaModFix/>
          </a:blip>
          <a:srcRect b="43189" l="13744" r="14447" t="49098"/>
          <a:stretch/>
        </p:blipFill>
        <p:spPr>
          <a:xfrm>
            <a:off x="6558300" y="3960250"/>
            <a:ext cx="2561926" cy="58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7"/>
          <p:cNvPicPr preferRelativeResize="0"/>
          <p:nvPr/>
        </p:nvPicPr>
        <p:blipFill rotWithShape="1">
          <a:blip r:embed="rId6">
            <a:alphaModFix/>
          </a:blip>
          <a:srcRect b="46530" l="15775" r="5465" t="27761"/>
          <a:stretch/>
        </p:blipFill>
        <p:spPr>
          <a:xfrm>
            <a:off x="4122806" y="3457650"/>
            <a:ext cx="2364233" cy="15866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7"/>
          <p:cNvSpPr txBox="1"/>
          <p:nvPr/>
        </p:nvSpPr>
        <p:spPr>
          <a:xfrm>
            <a:off x="515675" y="343775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Don’t be like this!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Steps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Classes after CS50: For Concentrators</a:t>
            </a:r>
            <a:endParaRPr/>
          </a:p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686700" y="1000075"/>
            <a:ext cx="79131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Freshman spring: </a:t>
            </a:r>
            <a:endParaRPr sz="18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b="1" lang="en" sz="1650"/>
              <a:t>CS51: Abstraction &amp; Design in Computation </a:t>
            </a:r>
            <a:r>
              <a:rPr lang="en" sz="1650"/>
              <a:t>(common) 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/>
              <a:t>CS20:  Discrete Math for CS (</a:t>
            </a:r>
            <a:r>
              <a:rPr lang="en" sz="1650"/>
              <a:t>somewhat</a:t>
            </a:r>
            <a:r>
              <a:rPr lang="en" sz="1650"/>
              <a:t> common)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/>
              <a:t>CS124: Data Structures and Algorithms (uncommon)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Sophomore Fall:</a:t>
            </a:r>
            <a:endParaRPr sz="18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b="1" lang="en" sz="1650"/>
              <a:t>CS121: Intro to Theoretical CS</a:t>
            </a:r>
            <a:r>
              <a:rPr lang="en" sz="1650"/>
              <a:t> (somewhat common)</a:t>
            </a:r>
            <a:endParaRPr sz="16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lang="en" sz="1650"/>
              <a:t>CS61: System Programming &amp; Machine Organization (somewhat common)</a:t>
            </a:r>
            <a:endParaRPr sz="1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Sophomore Spring:</a:t>
            </a:r>
            <a:endParaRPr sz="1850"/>
          </a:p>
          <a:p>
            <a:pPr indent="-333375" lvl="1" marL="914400" rtl="0" algn="l">
              <a:spcBef>
                <a:spcPts val="0"/>
              </a:spcBef>
              <a:spcAft>
                <a:spcPts val="0"/>
              </a:spcAft>
              <a:buSzPts val="1650"/>
              <a:buChar char="○"/>
            </a:pPr>
            <a:r>
              <a:rPr b="1" lang="en" sz="1650"/>
              <a:t>CS124: Data Structures and Algorithms</a:t>
            </a:r>
            <a:r>
              <a:rPr lang="en" sz="1650"/>
              <a:t> (common)</a:t>
            </a:r>
            <a:endParaRPr sz="16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50"/>
              <a:t>Stat110 recommended at some point. But you aren’t limited to these!</a:t>
            </a:r>
            <a:endParaRPr sz="16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Classes after CS50: For Concentrators</a:t>
            </a:r>
            <a:endParaRPr/>
          </a:p>
        </p:txBody>
      </p:sp>
      <p:sp>
        <p:nvSpPr>
          <p:cNvPr id="225" name="Google Shape;225;p40"/>
          <p:cNvSpPr txBox="1"/>
          <p:nvPr>
            <p:ph idx="1" type="body"/>
          </p:nvPr>
        </p:nvSpPr>
        <p:spPr>
          <a:xfrm>
            <a:off x="686700" y="1000075"/>
            <a:ext cx="79131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850"/>
              <a:t>CS13x and CS23x series: Economics and CS</a:t>
            </a:r>
            <a:endParaRPr sz="1850"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CS14x and CS24x series: Computer Networks</a:t>
            </a:r>
            <a:endParaRPr sz="1850"/>
          </a:p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850"/>
              <a:t>CS15x and CS25x series: Programming Languages</a:t>
            </a:r>
            <a:endParaRPr sz="1850"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CS16x and CS26x series: Systems</a:t>
            </a:r>
            <a:endParaRPr sz="1850"/>
          </a:p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850"/>
              <a:t>CS17x and CS27x series: Computer Graphics and Visualization</a:t>
            </a:r>
            <a:endParaRPr sz="1850"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CS18x and CS28x series: Machine Learning and AI</a:t>
            </a:r>
            <a:endParaRPr sz="18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Classes after CS50: Secondaries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686700" y="1000075"/>
            <a:ext cx="79131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4 courses</a:t>
            </a:r>
            <a:endParaRPr sz="1850"/>
          </a:p>
          <a:p>
            <a:pPr indent="-3460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0"/>
              <a:buChar char="○"/>
            </a:pPr>
            <a:r>
              <a:rPr lang="en" sz="1850"/>
              <a:t>Commonly include: CS50, CS51, CS61, and a higher level CS course</a:t>
            </a:r>
            <a:endParaRPr sz="18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Outside of Classes: Research</a:t>
            </a:r>
            <a:endParaRPr/>
          </a:p>
        </p:txBody>
      </p:sp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686700" y="1000075"/>
            <a:ext cx="79131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Somewhat hard to get into without theoretical CS background or background in another area, but still possible!</a:t>
            </a:r>
            <a:endParaRPr sz="1850"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Programs:</a:t>
            </a:r>
            <a:endParaRPr sz="1850"/>
          </a:p>
          <a:p>
            <a:pPr indent="-3270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PRISE (summer)</a:t>
            </a:r>
            <a:endParaRPr sz="1550"/>
          </a:p>
          <a:p>
            <a:pPr indent="-3270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HCRP (Fall, spring, and summer)</a:t>
            </a:r>
            <a:endParaRPr sz="1550"/>
          </a:p>
          <a:p>
            <a:pPr indent="-3270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Cold-emailing professors</a:t>
            </a:r>
            <a:endParaRPr sz="1550"/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/>
              <a:t>For more info on research in general, check out Harvard URAF’s website</a:t>
            </a:r>
            <a:endParaRPr sz="18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Outside of Classes: Clubs and EC’s</a:t>
            </a:r>
            <a:endParaRPr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00" y="97960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100" y="1382551"/>
            <a:ext cx="2828735" cy="16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562" y="12440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/>
        </p:nvSpPr>
        <p:spPr>
          <a:xfrm>
            <a:off x="674350" y="4059275"/>
            <a:ext cx="73410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probably many others!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686700" y="1930475"/>
            <a:ext cx="7913100" cy="23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450"/>
              <a:t>Thank You!</a:t>
            </a:r>
            <a:endParaRPr sz="64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Ethics</a:t>
            </a:r>
            <a:endParaRPr sz="2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 Intro Video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686700" y="1000075"/>
            <a:ext cx="7392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50" u="sng">
                <a:hlinkClick r:id="rId3"/>
              </a:rPr>
              <a:t>https://video.cs50.io/BB1dHgh9m_M?start=1</a:t>
            </a:r>
            <a:endParaRPr sz="2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686700" y="1000075"/>
            <a:ext cx="7392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50"/>
              <a:buChar char="●"/>
            </a:pPr>
            <a:r>
              <a:rPr lang="en" sz="18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Twitter and Fake News as a Group</a:t>
            </a:r>
            <a:endParaRPr sz="18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Montserrat Light"/>
              <a:buChar char="●"/>
            </a:pPr>
            <a:r>
              <a:rPr lang="en" sz="18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 1: YouTube’s Adpocalypse</a:t>
            </a:r>
            <a:endParaRPr sz="18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Montserrat Light"/>
              <a:buChar char="●"/>
            </a:pPr>
            <a:r>
              <a:rPr lang="en" sz="18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 2: Twitter’s Nudges</a:t>
            </a:r>
            <a:endParaRPr sz="18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Montserrat Light"/>
              <a:buChar char="●"/>
            </a:pPr>
            <a:r>
              <a:rPr lang="en" sz="185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 3: Facebook and Voting Information</a:t>
            </a:r>
            <a:endParaRPr sz="185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1" name="Google Shape;161;p30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 Discussion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 Lab (if we have time)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686700" y="1000075"/>
            <a:ext cx="7392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 u="sng">
                <a:solidFill>
                  <a:schemeClr val="hlink"/>
                </a:solidFill>
                <a:hlinkClick r:id="rId3"/>
              </a:rPr>
              <a:t>https://cs50.harvard.edu/college/2020/fall/labs/10/</a:t>
            </a:r>
            <a:endParaRPr sz="22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 Outro Video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86700" y="1000075"/>
            <a:ext cx="7392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u="sng">
                <a:solidFill>
                  <a:schemeClr val="hlink"/>
                </a:solidFill>
                <a:hlinkClick r:id="rId3"/>
              </a:rPr>
              <a:t>https://video.cs50.io/NqMoLYVOFQQ?start=3</a:t>
            </a:r>
            <a:endParaRPr sz="20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237D"/>
            </a:gs>
            <a:gs pos="100000">
              <a:srgbClr val="01144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ctrTitle"/>
          </p:nvPr>
        </p:nvSpPr>
        <p:spPr>
          <a:xfrm>
            <a:off x="311700" y="1779300"/>
            <a:ext cx="8520600" cy="97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Final Project</a:t>
            </a:r>
            <a:endParaRPr sz="28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Options</a:t>
            </a:r>
            <a:endParaRPr/>
          </a:p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86700" y="1000075"/>
            <a:ext cx="7392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Besides Web Development using Flask, HTML, CSS, and JavaScript, you can do: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Android App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iOS App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Chrome Extension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Firefox Add-On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Game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Windows App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macOS App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Linux App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Raspberry Pi App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Arduino App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Hardware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Augmented Reality/Virtual Reality		</a:t>
            </a:r>
            <a:endParaRPr/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"/>
              <a:t>Artificial Intelligence/Machine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2010025" y="378225"/>
            <a:ext cx="65898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Tips</a:t>
            </a:r>
            <a:endParaRPr/>
          </a:p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686700" y="1000075"/>
            <a:ext cx="73929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" sz="1750"/>
              <a:t>Start early</a:t>
            </a:r>
            <a:endParaRPr sz="1750"/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" sz="1750"/>
              <a:t>Start from the basics</a:t>
            </a:r>
            <a:endParaRPr sz="1750"/>
          </a:p>
          <a:p>
            <a:pPr indent="-3270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AutoNum type="alphaLcPeriod"/>
            </a:pPr>
            <a:r>
              <a:rPr lang="en" sz="1550"/>
              <a:t>Then build up if you have time</a:t>
            </a:r>
            <a:endParaRPr sz="1550"/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" sz="1750"/>
              <a:t>Budget time well: Each person contribute ~1 PSET worth of work</a:t>
            </a:r>
            <a:endParaRPr sz="1750"/>
          </a:p>
          <a:p>
            <a:pPr indent="-3270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AutoNum type="alphaLcPeriod"/>
            </a:pPr>
            <a:r>
              <a:rPr lang="en" sz="1550"/>
              <a:t>E.g. if you are working alone, spend at least 15 hrs on your project</a:t>
            </a:r>
            <a:endParaRPr sz="1550"/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" sz="1750"/>
              <a:t>Focus on overall functionality and appearance, don’t stress over small details</a:t>
            </a:r>
            <a:endParaRPr sz="1750"/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50"/>
              <a:buAutoNum type="arabicPeriod"/>
            </a:pPr>
            <a:r>
              <a:rPr lang="en" sz="1750"/>
              <a:t>Use existing code, don’t reinvent the wheel:</a:t>
            </a:r>
            <a:endParaRPr sz="1750"/>
          </a:p>
          <a:p>
            <a:pPr indent="-3270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AutoNum type="alphaLcPeriod"/>
            </a:pPr>
            <a:r>
              <a:rPr lang="en" sz="1550"/>
              <a:t>Nice resource: </a:t>
            </a:r>
            <a:r>
              <a:rPr lang="en" sz="1550" u="sng">
                <a:solidFill>
                  <a:schemeClr val="hlink"/>
                </a:solidFill>
                <a:hlinkClick r:id="rId3"/>
              </a:rPr>
              <a:t>https://codepen.io/</a:t>
            </a:r>
            <a:endParaRPr sz="1550"/>
          </a:p>
          <a:p>
            <a:pPr indent="-3270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0"/>
              <a:buAutoNum type="alphaLcPeriod"/>
            </a:pPr>
            <a:r>
              <a:rPr lang="en" sz="1550"/>
              <a:t>Good for getting pieces of HTML, CSS, and JS code</a:t>
            </a:r>
            <a:endParaRPr sz="15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Company Branding Guidelin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06BAD6"/>
      </a:accent2>
      <a:accent3>
        <a:srgbClr val="78909C"/>
      </a:accent3>
      <a:accent4>
        <a:srgbClr val="00C3B1"/>
      </a:accent4>
      <a:accent5>
        <a:srgbClr val="0097A7"/>
      </a:accent5>
      <a:accent6>
        <a:srgbClr val="EFEFEF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